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  <p:sldMasterId id="2147483651" r:id="rId2"/>
  </p:sldMasterIdLst>
  <p:notesMasterIdLst>
    <p:notesMasterId r:id="rId16"/>
  </p:notesMasterIdLst>
  <p:handoutMasterIdLst>
    <p:handoutMasterId r:id="rId17"/>
  </p:handoutMasterIdLst>
  <p:sldIdLst>
    <p:sldId id="583" r:id="rId3"/>
    <p:sldId id="607" r:id="rId4"/>
    <p:sldId id="582" r:id="rId5"/>
    <p:sldId id="609" r:id="rId6"/>
    <p:sldId id="575" r:id="rId7"/>
    <p:sldId id="602" r:id="rId8"/>
    <p:sldId id="576" r:id="rId9"/>
    <p:sldId id="579" r:id="rId10"/>
    <p:sldId id="604" r:id="rId11"/>
    <p:sldId id="606" r:id="rId12"/>
    <p:sldId id="611" r:id="rId13"/>
    <p:sldId id="610" r:id="rId14"/>
    <p:sldId id="612" r:id="rId15"/>
  </p:sldIdLst>
  <p:sldSz cx="14630400" cy="8229600"/>
  <p:notesSz cx="7010400" cy="9296400"/>
  <p:defaultTextStyle>
    <a:defPPr>
      <a:defRPr lang="en-US"/>
    </a:defPPr>
    <a:lvl1pPr marL="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0F4F4E-573E-4B6D-A294-040EE33246BF}">
          <p14:sldIdLst>
            <p14:sldId id="583"/>
            <p14:sldId id="607"/>
            <p14:sldId id="582"/>
            <p14:sldId id="609"/>
            <p14:sldId id="575"/>
          </p14:sldIdLst>
        </p14:section>
        <p14:section name="Untitled Section" id="{CE4CCD61-FFAC-4F3D-820B-7ADD90EB3267}">
          <p14:sldIdLst>
            <p14:sldId id="602"/>
            <p14:sldId id="576"/>
            <p14:sldId id="579"/>
            <p14:sldId id="604"/>
            <p14:sldId id="606"/>
            <p14:sldId id="611"/>
            <p14:sldId id="610"/>
            <p14:sldId id="6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EDF"/>
    <a:srgbClr val="CD0920"/>
    <a:srgbClr val="83A2CA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 autoAdjust="0"/>
    <p:restoredTop sz="64174" autoAdjust="0"/>
  </p:normalViewPr>
  <p:slideViewPr>
    <p:cSldViewPr snapToGrid="0" snapToObjects="1">
      <p:cViewPr varScale="1">
        <p:scale>
          <a:sx n="57" d="100"/>
          <a:sy n="57" d="100"/>
        </p:scale>
        <p:origin x="1976" y="176"/>
      </p:cViewPr>
      <p:guideLst>
        <p:guide orient="horz" pos="2160"/>
        <p:guide pos="3840"/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19" cy="46524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7" y="0"/>
            <a:ext cx="3038319" cy="46524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160"/>
            <a:ext cx="3038319" cy="46524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7" y="8831160"/>
            <a:ext cx="3038319" cy="46524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445F33E9-E7AE-4BB3-9E2A-E564D235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07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B8E9-7E05-4C60-A58D-798732DD5BF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2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B8E9-7E05-4C60-A58D-798732DD5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B8E9-7E05-4C60-A58D-798732DD5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1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5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6438231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75" y="7350525"/>
            <a:ext cx="10241280" cy="523220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54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ODE Alt_3c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80"/>
          <a:stretch/>
        </p:blipFill>
        <p:spPr>
          <a:xfrm>
            <a:off x="11026381" y="7350525"/>
            <a:ext cx="3314267" cy="523220"/>
          </a:xfrm>
          <a:prstGeom prst="rect">
            <a:avLst/>
          </a:prstGeom>
        </p:spPr>
      </p:pic>
      <p:pic>
        <p:nvPicPr>
          <p:cNvPr id="5" name="Picture 4" descr="ODE_PPT_TitleSlide_v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69174"/>
            <a:ext cx="13167360" cy="54311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ODE_PPT_FooterGraphic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3792"/>
            <a:ext cx="14630400" cy="59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6438232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75" y="7350525"/>
            <a:ext cx="10241280" cy="523220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548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ODE Alt_3c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80"/>
          <a:stretch/>
        </p:blipFill>
        <p:spPr>
          <a:xfrm>
            <a:off x="11026382" y="7350525"/>
            <a:ext cx="3314267" cy="523220"/>
          </a:xfrm>
          <a:prstGeom prst="rect">
            <a:avLst/>
          </a:prstGeom>
        </p:spPr>
      </p:pic>
      <p:pic>
        <p:nvPicPr>
          <p:cNvPr id="5" name="Picture 4" descr="ODE_PPT_TitleSlide_v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4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69174"/>
            <a:ext cx="13167360" cy="54311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ODE_PPT_FooterGraphic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3792"/>
            <a:ext cx="1463040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668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66847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885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ctr" defTabSz="548591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392" indent="-272392" algn="l" defTabSz="548591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39" indent="-270485" algn="l" defTabSz="548591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18" indent="-274295" algn="l" defTabSz="548591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635" indent="-274295" algn="l" defTabSz="548591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226" indent="-274295" algn="l" defTabSz="548591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249" indent="-274295" algn="l" defTabSz="5485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840" indent="-274295" algn="l" defTabSz="5485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429" indent="-274295" algn="l" defTabSz="5485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020" indent="-274295" algn="l" defTabSz="54859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5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91" algn="l" defTabSz="5485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82" algn="l" defTabSz="5485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72" algn="l" defTabSz="5485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62" algn="l" defTabSz="5485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53" algn="l" defTabSz="5485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44" algn="l" defTabSz="5485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134" algn="l" defTabSz="5485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725" algn="l" defTabSz="5485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024" y="5859240"/>
            <a:ext cx="12732750" cy="1015663"/>
          </a:xfrm>
        </p:spPr>
        <p:txBody>
          <a:bodyPr/>
          <a:lstStyle/>
          <a:p>
            <a:r>
              <a:rPr lang="en-US" sz="6600" dirty="0"/>
              <a:t>Gifted Advisory Council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024" y="7217066"/>
            <a:ext cx="7680960" cy="492443"/>
          </a:xfrm>
        </p:spPr>
        <p:txBody>
          <a:bodyPr/>
          <a:lstStyle/>
          <a:p>
            <a:r>
              <a:rPr lang="en-US" sz="3200" dirty="0"/>
              <a:t>Office for Exceptional Children </a:t>
            </a:r>
          </a:p>
        </p:txBody>
      </p:sp>
    </p:spTree>
    <p:extLst>
      <p:ext uri="{BB962C8B-B14F-4D97-AF65-F5344CB8AC3E}">
        <p14:creationId xmlns:p14="http://schemas.microsoft.com/office/powerpoint/2010/main" val="2692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3A99-7E31-4868-8832-8CE3FA45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9261"/>
            <a:ext cx="13167360" cy="769441"/>
          </a:xfrm>
        </p:spPr>
        <p:txBody>
          <a:bodyPr/>
          <a:lstStyle/>
          <a:p>
            <a:r>
              <a:rPr lang="en-US" dirty="0"/>
              <a:t>Tentative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56CF-1F65-4263-8811-2C041B25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1" y="1460174"/>
            <a:ext cx="13799127" cy="5588264"/>
          </a:xfrm>
        </p:spPr>
        <p:txBody>
          <a:bodyPr/>
          <a:lstStyle/>
          <a:p>
            <a:r>
              <a:rPr lang="en-US" sz="3600" dirty="0"/>
              <a:t>March – Email reminder that applications will be available soon, description of who is eligible to apply</a:t>
            </a:r>
          </a:p>
          <a:p>
            <a:endParaRPr lang="en-US" sz="3600" dirty="0"/>
          </a:p>
          <a:p>
            <a:r>
              <a:rPr lang="en-US" sz="3600" dirty="0"/>
              <a:t>Mid-April – Application opens</a:t>
            </a:r>
          </a:p>
          <a:p>
            <a:endParaRPr lang="en-US" sz="3600" dirty="0"/>
          </a:p>
          <a:p>
            <a:r>
              <a:rPr lang="en-US" sz="3600" dirty="0"/>
              <a:t>End of May – Applications due</a:t>
            </a:r>
          </a:p>
          <a:p>
            <a:endParaRPr lang="en-US" sz="3600" dirty="0"/>
          </a:p>
          <a:p>
            <a:r>
              <a:rPr lang="en-US" sz="3600" dirty="0"/>
              <a:t>Mid-June – Districts notified regarding decisions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95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D83D-B353-44A2-B4D9-7A3FD0E2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33917"/>
            <a:ext cx="13167360" cy="1545007"/>
          </a:xfrm>
        </p:spPr>
        <p:txBody>
          <a:bodyPr/>
          <a:lstStyle/>
          <a:p>
            <a:r>
              <a:rPr lang="en-US" dirty="0"/>
              <a:t>Next Steps for May’s </a:t>
            </a:r>
            <a:br>
              <a:rPr lang="en-US" dirty="0"/>
            </a:br>
            <a:r>
              <a:rPr lang="en-US" dirty="0"/>
              <a:t>Gifted Advisory Council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C39B-4E1B-477C-B002-44242CE6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61804"/>
            <a:ext cx="13167360" cy="552893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Home Fun </a:t>
            </a:r>
          </a:p>
          <a:p>
            <a:pPr marL="0" indent="0">
              <a:buNone/>
            </a:pPr>
            <a:r>
              <a:rPr lang="en-US" sz="4400" dirty="0"/>
              <a:t>Council members develop criteria for identifying and recognizing schools, districts, and other educational providers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Council members send feedback to Beth in April 2018</a:t>
            </a:r>
          </a:p>
        </p:txBody>
      </p:sp>
    </p:spTree>
    <p:extLst>
      <p:ext uri="{BB962C8B-B14F-4D97-AF65-F5344CB8AC3E}">
        <p14:creationId xmlns:p14="http://schemas.microsoft.com/office/powerpoint/2010/main" val="5580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D83D-B353-44A2-B4D9-7A3FD0E2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33917"/>
            <a:ext cx="13167360" cy="1538883"/>
          </a:xfrm>
        </p:spPr>
        <p:txBody>
          <a:bodyPr/>
          <a:lstStyle/>
          <a:p>
            <a:r>
              <a:rPr lang="en-US" dirty="0"/>
              <a:t>Timeline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C39B-4E1B-477C-B002-44242CE6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024" y="1754629"/>
            <a:ext cx="12685223" cy="578720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May 8, 2018 – Develop criteria for identifying and recognizing schools, districts, and other educational providers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Proposed meeting dates for 2018-19 school year:</a:t>
            </a:r>
          </a:p>
          <a:p>
            <a:pPr marL="413364" lvl="1" indent="0">
              <a:buNone/>
            </a:pPr>
            <a:r>
              <a:rPr lang="en-US" sz="3600" dirty="0"/>
              <a:t>•	September 18, 2018</a:t>
            </a:r>
          </a:p>
          <a:p>
            <a:pPr marL="413364" lvl="1" indent="0">
              <a:buNone/>
            </a:pPr>
            <a:r>
              <a:rPr lang="en-US" sz="3600" dirty="0"/>
              <a:t>•	November 28, 2018</a:t>
            </a:r>
          </a:p>
          <a:p>
            <a:pPr marL="413364" lvl="1" indent="0">
              <a:buNone/>
            </a:pPr>
            <a:r>
              <a:rPr lang="en-US" sz="3600" dirty="0"/>
              <a:t>•	February 6, 2019</a:t>
            </a:r>
          </a:p>
          <a:p>
            <a:pPr marL="413364" lvl="1" indent="0">
              <a:buNone/>
            </a:pPr>
            <a:r>
              <a:rPr lang="en-US" sz="3600" dirty="0"/>
              <a:t>•	April 24, 2019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15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Once around the room</a:t>
            </a:r>
          </a:p>
        </p:txBody>
      </p:sp>
    </p:spTree>
    <p:extLst>
      <p:ext uri="{BB962C8B-B14F-4D97-AF65-F5344CB8AC3E}">
        <p14:creationId xmlns:p14="http://schemas.microsoft.com/office/powerpoint/2010/main" val="28974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8318"/>
            <a:ext cx="13167360" cy="48920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Introductions</a:t>
            </a:r>
          </a:p>
          <a:p>
            <a:endParaRPr lang="en-US" dirty="0"/>
          </a:p>
          <a:p>
            <a:r>
              <a:rPr lang="en-US" dirty="0"/>
              <a:t>Norms</a:t>
            </a:r>
          </a:p>
          <a:p>
            <a:endParaRPr lang="en-US" dirty="0"/>
          </a:p>
          <a:p>
            <a:r>
              <a:rPr lang="en-US" dirty="0"/>
              <a:t>Purpose</a:t>
            </a:r>
          </a:p>
          <a:p>
            <a:endParaRPr lang="en-US" dirty="0"/>
          </a:p>
          <a:p>
            <a:r>
              <a:rPr lang="en-US" dirty="0"/>
              <a:t>Review December 5, 2017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15887"/>
            <a:ext cx="13167360" cy="769519"/>
          </a:xfrm>
        </p:spPr>
        <p:txBody>
          <a:bodyPr/>
          <a:lstStyle/>
          <a:p>
            <a:r>
              <a:rPr lang="en-US" dirty="0"/>
              <a:t>Debrief from December 5,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96784"/>
            <a:ext cx="13167360" cy="6517179"/>
          </a:xfrm>
        </p:spPr>
        <p:txBody>
          <a:bodyPr/>
          <a:lstStyle/>
          <a:p>
            <a:r>
              <a:rPr lang="en-US" sz="3700" dirty="0"/>
              <a:t>Themes from Innovative Services work sessions:</a:t>
            </a:r>
          </a:p>
          <a:p>
            <a:pPr lvl="1"/>
            <a:r>
              <a:rPr lang="en-US" sz="3700" dirty="0"/>
              <a:t> Definition should include a sustained and challenging experience that is not a service already described in the gifted operating standards.</a:t>
            </a:r>
          </a:p>
          <a:p>
            <a:pPr lvl="1"/>
            <a:r>
              <a:rPr lang="en-US" sz="3700" dirty="0"/>
              <a:t> Innovative Service should be a unique experience tailored to student needs and interests and may take many forms.</a:t>
            </a:r>
          </a:p>
          <a:p>
            <a:pPr lvl="1"/>
            <a:r>
              <a:rPr lang="en-US" sz="3700" dirty="0"/>
              <a:t> Criteria to evaluate proposals should include equal access for all eligible students, qualifications of the service provider(s), and plan to evaluate the effectiveness of the service.</a:t>
            </a:r>
          </a:p>
          <a:p>
            <a:pPr marL="742950" indent="-742950">
              <a:buAutoNum type="arabicPeriod"/>
            </a:pPr>
            <a:endParaRPr lang="en-US" dirty="0"/>
          </a:p>
          <a:p>
            <a:pPr marL="742950" indent="-742950">
              <a:buAutoNum type="arabicPeriod"/>
            </a:pPr>
            <a:endParaRPr lang="en-US" dirty="0"/>
          </a:p>
          <a:p>
            <a:pPr marL="617220" indent="-617220">
              <a:buAutoNum type="arabicPeriod"/>
            </a:pPr>
            <a:endParaRPr lang="en-US" dirty="0"/>
          </a:p>
          <a:p>
            <a:pPr marL="617220" indent="-61722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8318"/>
            <a:ext cx="13167360" cy="5506882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Revisions to Gifted rule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Cost Study Update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Teachers Academy Update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Innovative Gifted Services application</a:t>
            </a:r>
          </a:p>
        </p:txBody>
      </p:sp>
    </p:spTree>
    <p:extLst>
      <p:ext uri="{BB962C8B-B14F-4D97-AF65-F5344CB8AC3E}">
        <p14:creationId xmlns:p14="http://schemas.microsoft.com/office/powerpoint/2010/main" val="2959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95" y="3098547"/>
            <a:ext cx="13698642" cy="1600438"/>
          </a:xfrm>
        </p:spPr>
        <p:txBody>
          <a:bodyPr/>
          <a:lstStyle/>
          <a:p>
            <a:br>
              <a:rPr lang="en-US" sz="6000" dirty="0">
                <a:solidFill>
                  <a:schemeClr val="bg1"/>
                </a:solidFill>
              </a:rPr>
            </a:b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92896" y="2111452"/>
            <a:ext cx="12435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591"/>
            <a:r>
              <a:rPr lang="en-US" sz="8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Gifted Education Updates</a:t>
            </a:r>
          </a:p>
        </p:txBody>
      </p:sp>
    </p:spTree>
    <p:extLst>
      <p:ext uri="{BB962C8B-B14F-4D97-AF65-F5344CB8AC3E}">
        <p14:creationId xmlns:p14="http://schemas.microsoft.com/office/powerpoint/2010/main" val="35167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3A99-7E31-4868-8832-8CE3FA45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9261"/>
            <a:ext cx="13167360" cy="769441"/>
          </a:xfrm>
        </p:spPr>
        <p:txBody>
          <a:bodyPr/>
          <a:lstStyle/>
          <a:p>
            <a:r>
              <a:rPr lang="en-US" dirty="0"/>
              <a:t>Gifted Education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56CF-1F65-4263-8811-2C041B25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59198"/>
            <a:ext cx="13632873" cy="6037151"/>
          </a:xfrm>
        </p:spPr>
        <p:txBody>
          <a:bodyPr/>
          <a:lstStyle/>
          <a:p>
            <a:r>
              <a:rPr lang="en-US" sz="4400" dirty="0"/>
              <a:t>SB 216 and gifted operating standards</a:t>
            </a:r>
          </a:p>
          <a:p>
            <a:endParaRPr lang="en-US" sz="4400" dirty="0"/>
          </a:p>
          <a:p>
            <a:r>
              <a:rPr lang="en-US" sz="4400" dirty="0"/>
              <a:t>Gifted Education Cost Study</a:t>
            </a:r>
          </a:p>
          <a:p>
            <a:endParaRPr lang="en-US" sz="4400" dirty="0"/>
          </a:p>
          <a:p>
            <a:r>
              <a:rPr lang="en-US" sz="4400" dirty="0"/>
              <a:t>Ohio Association for Gifted Children Teacher Academy 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08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A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95" y="3098547"/>
            <a:ext cx="13698642" cy="1600438"/>
          </a:xfrm>
        </p:spPr>
        <p:txBody>
          <a:bodyPr/>
          <a:lstStyle/>
          <a:p>
            <a:br>
              <a:rPr lang="en-US" sz="6000" dirty="0">
                <a:solidFill>
                  <a:schemeClr val="bg1"/>
                </a:solidFill>
              </a:rPr>
            </a:b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92896" y="2693343"/>
            <a:ext cx="12435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591"/>
            <a:r>
              <a:rPr lang="en-US" sz="8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Gifted Service Proposals</a:t>
            </a:r>
          </a:p>
        </p:txBody>
      </p:sp>
    </p:spTree>
    <p:extLst>
      <p:ext uri="{BB962C8B-B14F-4D97-AF65-F5344CB8AC3E}">
        <p14:creationId xmlns:p14="http://schemas.microsoft.com/office/powerpoint/2010/main" val="176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3A99-7E31-4868-8832-8CE3FA45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9261"/>
            <a:ext cx="13167360" cy="769441"/>
          </a:xfrm>
        </p:spPr>
        <p:txBody>
          <a:bodyPr/>
          <a:lstStyle/>
          <a:p>
            <a:r>
              <a:rPr lang="en-US" dirty="0"/>
              <a:t>Innovative Service Definition </a:t>
            </a:r>
            <a:r>
              <a:rPr lang="en-US" sz="4000" i="1" dirty="0"/>
              <a:t>(draft)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56CF-1F65-4263-8811-2C041B25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50" y="1712422"/>
            <a:ext cx="12685222" cy="5588264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A service that is not already defined in the gifted operating standards and offers a sustained and challenging experience, based in evidence or research suggesting that the service is effective or is a promising practice, to meet the unique needs and interests of the district’s students. Innovative services shall be for students who </a:t>
            </a:r>
            <a:r>
              <a:rPr lang="en-US" sz="3600" i="1"/>
              <a:t>are gifted, </a:t>
            </a:r>
            <a:r>
              <a:rPr lang="en-US" sz="3600" i="1" dirty="0"/>
              <a:t>or in the case of talent development, students who are likely to be identified gifted.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54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3A99-7E31-4868-8832-8CE3FA45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9261"/>
            <a:ext cx="13167360" cy="769441"/>
          </a:xfrm>
        </p:spPr>
        <p:txBody>
          <a:bodyPr/>
          <a:lstStyle/>
          <a:p>
            <a:r>
              <a:rPr lang="en-US" dirty="0"/>
              <a:t>Discussion of Revised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56CF-1F65-4263-8811-2C041B25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1" y="1263535"/>
            <a:ext cx="13799127" cy="6037151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77CF5D-D1D0-4044-9B81-604892392B9B}"/>
              </a:ext>
            </a:extLst>
          </p:cNvPr>
          <p:cNvSpPr txBox="1">
            <a:spLocks/>
          </p:cNvSpPr>
          <p:nvPr/>
        </p:nvSpPr>
        <p:spPr>
          <a:xfrm>
            <a:off x="432261" y="1479665"/>
            <a:ext cx="13799127" cy="58210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2402" indent="-272402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66" indent="-27049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30568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88706" indent="-27430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337319" indent="-274306" algn="l" defTabSz="548613" rtl="0" eaLnBrk="1" latinLnBrk="0" hangingPunct="1">
              <a:spcBef>
                <a:spcPct val="20000"/>
              </a:spcBef>
              <a:buFont typeface="Arial"/>
              <a:buChar char="»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017369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4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7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800" b="1" dirty="0"/>
              <a:t>What is your reaction to the draft application?</a:t>
            </a:r>
          </a:p>
          <a:p>
            <a:pPr marL="0" indent="0" algn="ctr">
              <a:buNone/>
            </a:pPr>
            <a:endParaRPr lang="en-US" sz="3600" dirty="0"/>
          </a:p>
          <a:p>
            <a:r>
              <a:rPr lang="en-US" sz="3600" dirty="0"/>
              <a:t>Turn to your neighbor and share a strength and need for improvement. </a:t>
            </a:r>
          </a:p>
          <a:p>
            <a:endParaRPr lang="en-US" sz="3600" dirty="0"/>
          </a:p>
          <a:p>
            <a:r>
              <a:rPr lang="en-US" sz="3600" dirty="0"/>
              <a:t>Share with the group</a:t>
            </a:r>
          </a:p>
          <a:p>
            <a:endParaRPr lang="en-US" sz="3600" dirty="0"/>
          </a:p>
          <a:p>
            <a:r>
              <a:rPr lang="en-US" sz="3600" dirty="0"/>
              <a:t>Large Group Discussion – </a:t>
            </a:r>
            <a:r>
              <a:rPr lang="en-US" sz="3600" i="1" dirty="0"/>
              <a:t>Why would a district apply for innovative gifted service(s)?</a:t>
            </a:r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Font typeface="Arial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5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</Words>
  <Application>Microsoft Macintosh PowerPoint</Application>
  <PresentationFormat>Custom</PresentationFormat>
  <Paragraphs>91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7_Office Theme</vt:lpstr>
      <vt:lpstr>Gifted Advisory Council</vt:lpstr>
      <vt:lpstr>Welcome!</vt:lpstr>
      <vt:lpstr>Debrief from December 5, 2017</vt:lpstr>
      <vt:lpstr>Today’s Agenda</vt:lpstr>
      <vt:lpstr> </vt:lpstr>
      <vt:lpstr>Gifted Education Updates</vt:lpstr>
      <vt:lpstr> </vt:lpstr>
      <vt:lpstr>Innovative Service Definition (draft)</vt:lpstr>
      <vt:lpstr>Discussion of Revised Application</vt:lpstr>
      <vt:lpstr>Tentative Timeline</vt:lpstr>
      <vt:lpstr>Next Steps for May’s  Gifted Advisory Council </vt:lpstr>
      <vt:lpstr>Timeline </vt:lpstr>
      <vt:lpstr>Closing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2015-07-08T14:36:51Z</dcterms:created>
  <dcterms:modified xsi:type="dcterms:W3CDTF">2021-07-07T21:06:47Z</dcterms:modified>
</cp:coreProperties>
</file>